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F47590-5E2A-45CC-931B-95C498BF577C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78AC9-BB04-422E-A99A-1A7C2904E1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708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7371CE-0DDF-49D5-9990-6D792DEE0279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0135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7371CE-0DDF-49D5-9990-6D792DEE0279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1107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067B1-F8E1-4C78-A5C9-BC3033841CBB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0AA80-D823-4C02-8250-C323CB833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417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067B1-F8E1-4C78-A5C9-BC3033841CBB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0AA80-D823-4C02-8250-C323CB833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52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440067B1-F8E1-4C78-A5C9-BC3033841CBB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10AA80-D823-4C02-8250-C323CB833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6138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10363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5EB3F0BE-3219-4984-80D6-913FEEE1DE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5193377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067B1-F8E1-4C78-A5C9-BC3033841CBB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0AA80-D823-4C02-8250-C323CB833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216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40067B1-F8E1-4C78-A5C9-BC3033841CBB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10AA80-D823-4C02-8250-C323CB833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2618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067B1-F8E1-4C78-A5C9-BC3033841CBB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0AA80-D823-4C02-8250-C323CB833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251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067B1-F8E1-4C78-A5C9-BC3033841CBB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0AA80-D823-4C02-8250-C323CB833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291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067B1-F8E1-4C78-A5C9-BC3033841CBB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0AA80-D823-4C02-8250-C323CB833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568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067B1-F8E1-4C78-A5C9-BC3033841CBB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0AA80-D823-4C02-8250-C323CB833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212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067B1-F8E1-4C78-A5C9-BC3033841CBB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0AA80-D823-4C02-8250-C323CB833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514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067B1-F8E1-4C78-A5C9-BC3033841CBB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0AA80-D823-4C02-8250-C323CB833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257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440067B1-F8E1-4C78-A5C9-BC3033841CBB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10AA80-D823-4C02-8250-C323CB833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7203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Colligative Properties: </a:t>
            </a:r>
            <a:br>
              <a:rPr lang="en-US" dirty="0" smtClean="0"/>
            </a:br>
            <a:r>
              <a:rPr lang="en-US" dirty="0" smtClean="0"/>
              <a:t>Boiling and Freezing Points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000" b="1" dirty="0" smtClean="0">
                <a:solidFill>
                  <a:srgbClr val="FF0000"/>
                </a:solidFill>
              </a:rPr>
              <a:t>Section 5</a:t>
            </a:r>
            <a:endParaRPr lang="en-US" sz="5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265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Colligative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Describe the characteristics of solutions</a:t>
            </a:r>
          </a:p>
          <a:p>
            <a:r>
              <a:rPr lang="en-US" sz="4000" dirty="0"/>
              <a:t>D</a:t>
            </a:r>
            <a:r>
              <a:rPr lang="en-US" sz="4000" dirty="0" smtClean="0"/>
              <a:t>epend </a:t>
            </a:r>
            <a:r>
              <a:rPr lang="en-US" sz="4000" dirty="0"/>
              <a:t>on </a:t>
            </a:r>
            <a:r>
              <a:rPr lang="en-US" sz="4000" dirty="0" smtClean="0"/>
              <a:t>amount of </a:t>
            </a:r>
            <a:r>
              <a:rPr lang="en-US" sz="4000" dirty="0"/>
              <a:t>solute </a:t>
            </a:r>
            <a:r>
              <a:rPr lang="en-US" sz="4000" dirty="0" smtClean="0"/>
              <a:t>ONLY</a:t>
            </a:r>
            <a:endParaRPr lang="en-US" sz="4000" dirty="0"/>
          </a:p>
          <a:p>
            <a:r>
              <a:rPr lang="en-US" sz="4000" dirty="0" smtClean="0"/>
              <a:t>The </a:t>
            </a:r>
            <a:r>
              <a:rPr lang="en-US" sz="4000" dirty="0"/>
              <a:t>effect is the same for all solutes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232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0" y="466090"/>
            <a:ext cx="6896100" cy="5838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294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Boiling point elevation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600" y="2011680"/>
            <a:ext cx="11493500" cy="4206240"/>
          </a:xfrm>
        </p:spPr>
        <p:txBody>
          <a:bodyPr>
            <a:no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</a:rPr>
              <a:t>REVIEW: Boiling point is the temperature at which a liquid changes to a gas</a:t>
            </a:r>
          </a:p>
          <a:p>
            <a:pPr marL="0" indent="0">
              <a:buNone/>
            </a:pPr>
            <a:endParaRPr lang="en-US" sz="3000" dirty="0" smtClean="0"/>
          </a:p>
          <a:p>
            <a:r>
              <a:rPr lang="en-US" sz="3000" dirty="0" smtClean="0"/>
              <a:t>Adding a solute to a solvent will result in the boiling point INCREASING</a:t>
            </a:r>
          </a:p>
          <a:p>
            <a:r>
              <a:rPr lang="en-US" sz="3000" dirty="0" smtClean="0"/>
              <a:t>Thus, the BP of a solution is ALWAYS HIGHER than that of the pure solvent</a:t>
            </a:r>
          </a:p>
          <a:p>
            <a:r>
              <a:rPr lang="en-US" sz="3000" dirty="0" smtClean="0"/>
              <a:t>Ex: Water boils at 100°C.  By adding salt to water, the BP will now be greater than 100°C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711521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 formula</a:t>
            </a:r>
            <a:endParaRPr lang="en-US" altLang="en-US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52766" y="2093913"/>
            <a:ext cx="11336034" cy="4724400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altLang="en-US" dirty="0"/>
              <a:t>	</a:t>
            </a:r>
            <a:r>
              <a:rPr lang="en-US" altLang="en-US" sz="5600" b="1" dirty="0" smtClean="0">
                <a:solidFill>
                  <a:srgbClr val="FFFF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</a:t>
            </a:r>
            <a:r>
              <a:rPr lang="en-US" altLang="en-US" sz="5600" b="1" i="1" dirty="0">
                <a:solidFill>
                  <a:srgbClr val="FFFF00"/>
                </a:solidFill>
              </a:rPr>
              <a:t>T</a:t>
            </a:r>
            <a:r>
              <a:rPr lang="en-US" altLang="en-US" sz="5600" b="1" i="1" baseline="-25000" dirty="0">
                <a:solidFill>
                  <a:srgbClr val="FFFF00"/>
                </a:solidFill>
              </a:rPr>
              <a:t>b</a:t>
            </a:r>
            <a:r>
              <a:rPr lang="en-US" altLang="en-US" sz="5600" b="1" dirty="0">
                <a:solidFill>
                  <a:srgbClr val="FFFF00"/>
                </a:solidFill>
              </a:rPr>
              <a:t> = </a:t>
            </a:r>
            <a:r>
              <a:rPr lang="en-US" altLang="en-US" sz="5600" b="1" dirty="0" err="1" smtClean="0">
                <a:solidFill>
                  <a:srgbClr val="FFFF00"/>
                </a:solidFill>
              </a:rPr>
              <a:t>i</a:t>
            </a:r>
            <a:r>
              <a:rPr lang="en-US" altLang="en-US" sz="5600" b="1" dirty="0" smtClean="0">
                <a:solidFill>
                  <a:srgbClr val="FFFF00"/>
                </a:solidFill>
                <a:sym typeface="Wingdings" panose="05000000000000000000" pitchFamily="2" charset="2"/>
              </a:rPr>
              <a:t> </a:t>
            </a:r>
            <a:r>
              <a:rPr lang="en-US" altLang="en-US" sz="5600" b="1" i="1" dirty="0" smtClean="0">
                <a:solidFill>
                  <a:srgbClr val="FFFF00"/>
                </a:solidFill>
              </a:rPr>
              <a:t>K</a:t>
            </a:r>
            <a:r>
              <a:rPr lang="en-US" altLang="en-US" sz="5600" b="1" i="1" baseline="-25000" dirty="0" smtClean="0">
                <a:solidFill>
                  <a:srgbClr val="FFFF00"/>
                </a:solidFill>
              </a:rPr>
              <a:t>b</a:t>
            </a:r>
            <a:r>
              <a:rPr lang="en-US" altLang="en-US" sz="5600" b="1" dirty="0" smtClean="0">
                <a:solidFill>
                  <a:srgbClr val="FFFF00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5600" b="1" dirty="0">
                <a:solidFill>
                  <a:srgbClr val="FFFF00"/>
                </a:solidFill>
                <a:sym typeface="Wingdings" panose="05000000000000000000" pitchFamily="2" charset="2"/>
              </a:rPr>
              <a:t> </a:t>
            </a:r>
            <a:r>
              <a:rPr lang="en-US" altLang="en-US" sz="5600" b="1" i="1" dirty="0">
                <a:solidFill>
                  <a:srgbClr val="FFFF00"/>
                </a:solidFill>
                <a:sym typeface="Wingdings" panose="05000000000000000000" pitchFamily="2" charset="2"/>
              </a:rPr>
              <a:t>m</a:t>
            </a:r>
          </a:p>
          <a:p>
            <a:pPr algn="ctr">
              <a:buFontTx/>
              <a:buNone/>
            </a:pPr>
            <a:endParaRPr lang="en-US" altLang="en-US" sz="5600" b="1" dirty="0">
              <a:solidFill>
                <a:srgbClr val="FFFF00"/>
              </a:solidFill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sz="3600" i="1" dirty="0" err="1" smtClean="0"/>
              <a:t>i</a:t>
            </a:r>
            <a:r>
              <a:rPr lang="en-US" altLang="en-US" sz="3600" i="1" dirty="0" smtClean="0"/>
              <a:t> </a:t>
            </a:r>
            <a:r>
              <a:rPr lang="en-US" altLang="en-US" sz="3600" i="1" dirty="0" smtClean="0"/>
              <a:t>  </a:t>
            </a:r>
            <a:r>
              <a:rPr lang="en-US" altLang="en-US" sz="3600" i="1" dirty="0" smtClean="0">
                <a:sym typeface="Wingdings" panose="05000000000000000000" pitchFamily="2" charset="2"/>
              </a:rPr>
              <a:t> </a:t>
            </a:r>
            <a:r>
              <a:rPr lang="en-US" altLang="en-US" sz="3600" i="1" dirty="0" smtClean="0">
                <a:sym typeface="Wingdings" panose="05000000000000000000" pitchFamily="2" charset="2"/>
              </a:rPr>
              <a:t>number of solute particles in formula</a:t>
            </a:r>
            <a:endParaRPr lang="en-US" altLang="en-US" sz="3600" i="1" dirty="0" smtClean="0"/>
          </a:p>
          <a:p>
            <a:pPr>
              <a:buFontTx/>
              <a:buNone/>
            </a:pPr>
            <a:r>
              <a:rPr lang="en-US" altLang="en-US" sz="3600" i="1" dirty="0" smtClean="0"/>
              <a:t>K</a:t>
            </a:r>
            <a:r>
              <a:rPr lang="en-US" altLang="en-US" sz="3600" i="1" baseline="-25000" dirty="0" smtClean="0"/>
              <a:t>b</a:t>
            </a:r>
            <a:r>
              <a:rPr lang="en-US" altLang="en-US" sz="3600" dirty="0" smtClean="0"/>
              <a:t> </a:t>
            </a:r>
            <a:r>
              <a:rPr lang="en-US" altLang="en-US" sz="3600" dirty="0" smtClean="0">
                <a:sym typeface="Wingdings" panose="05000000000000000000" pitchFamily="2" charset="2"/>
              </a:rPr>
              <a:t> </a:t>
            </a:r>
            <a:r>
              <a:rPr lang="en-US" altLang="en-US" sz="3600" dirty="0" smtClean="0"/>
              <a:t>a constant that will be given to you</a:t>
            </a:r>
            <a:endParaRPr lang="en-US" altLang="en-US" sz="3600" dirty="0"/>
          </a:p>
          <a:p>
            <a:pPr>
              <a:buFontTx/>
              <a:buNone/>
            </a:pPr>
            <a:r>
              <a:rPr lang="en-US" altLang="en-US" sz="3600" dirty="0" smtClean="0"/>
              <a:t>m </a:t>
            </a:r>
            <a:r>
              <a:rPr lang="en-US" altLang="en-US" sz="3600" dirty="0" smtClean="0">
                <a:sym typeface="Wingdings" panose="05000000000000000000" pitchFamily="2" charset="2"/>
              </a:rPr>
              <a:t></a:t>
            </a:r>
            <a:r>
              <a:rPr lang="en-US" altLang="en-US" sz="3600" dirty="0" smtClean="0"/>
              <a:t>molality </a:t>
            </a:r>
            <a:r>
              <a:rPr lang="en-US" altLang="en-US" sz="3600" dirty="0" smtClean="0"/>
              <a:t>(</a:t>
            </a:r>
            <a:r>
              <a:rPr lang="en-US" altLang="en-US" sz="3600" dirty="0" err="1" smtClean="0"/>
              <a:t>mol</a:t>
            </a:r>
            <a:r>
              <a:rPr lang="en-US" altLang="en-US" sz="3600" dirty="0" smtClean="0"/>
              <a:t>/kg)</a:t>
            </a:r>
          </a:p>
          <a:p>
            <a:pPr>
              <a:buNone/>
            </a:pPr>
            <a:r>
              <a:rPr lang="en-US" altLang="en-US" sz="3600" b="1" dirty="0" smtClean="0">
                <a:solidFill>
                  <a:srgbClr val="C82E32"/>
                </a:solidFill>
                <a:latin typeface="+mj-lt"/>
                <a:sym typeface="Symbol" panose="05050102010706020507" pitchFamily="18" charset="2"/>
              </a:rPr>
              <a:t>Solve for </a:t>
            </a:r>
            <a:r>
              <a:rPr lang="en-US" altLang="en-US" sz="3600" b="1" dirty="0" smtClean="0">
                <a:solidFill>
                  <a:srgbClr val="C82E3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</a:t>
            </a:r>
            <a:r>
              <a:rPr lang="en-US" altLang="en-US" sz="3600" b="1" i="1" dirty="0">
                <a:solidFill>
                  <a:srgbClr val="C82E32"/>
                </a:solidFill>
              </a:rPr>
              <a:t>T</a:t>
            </a:r>
            <a:r>
              <a:rPr lang="en-US" altLang="en-US" sz="3600" b="1" i="1" baseline="-25000" dirty="0">
                <a:solidFill>
                  <a:srgbClr val="C82E32"/>
                </a:solidFill>
              </a:rPr>
              <a:t>b</a:t>
            </a:r>
            <a:r>
              <a:rPr lang="en-US" altLang="en-US" sz="3600" b="1" dirty="0">
                <a:solidFill>
                  <a:srgbClr val="C82E32"/>
                </a:solidFill>
              </a:rPr>
              <a:t> </a:t>
            </a:r>
            <a:r>
              <a:rPr lang="en-US" altLang="en-US" sz="3600" b="1" dirty="0" smtClean="0">
                <a:solidFill>
                  <a:srgbClr val="C82E32"/>
                </a:solidFill>
              </a:rPr>
              <a:t>and then add it</a:t>
            </a:r>
            <a:r>
              <a:rPr lang="en-US" altLang="en-US" sz="3600" b="1" i="1" dirty="0" smtClean="0">
                <a:solidFill>
                  <a:srgbClr val="C82E32"/>
                </a:solidFill>
              </a:rPr>
              <a:t> </a:t>
            </a:r>
            <a:r>
              <a:rPr lang="en-US" altLang="en-US" sz="3600" b="1" i="1" dirty="0">
                <a:solidFill>
                  <a:srgbClr val="C82E32"/>
                </a:solidFill>
              </a:rPr>
              <a:t>to</a:t>
            </a:r>
            <a:r>
              <a:rPr lang="en-US" altLang="en-US" sz="3600" b="1" dirty="0">
                <a:solidFill>
                  <a:srgbClr val="C82E32"/>
                </a:solidFill>
              </a:rPr>
              <a:t> the normal boiling point of the </a:t>
            </a:r>
            <a:r>
              <a:rPr lang="en-US" altLang="en-US" sz="3600" b="1" dirty="0" smtClean="0">
                <a:solidFill>
                  <a:srgbClr val="C82E32"/>
                </a:solidFill>
              </a:rPr>
              <a:t>solvent</a:t>
            </a:r>
            <a:r>
              <a:rPr lang="en-US" altLang="en-US" sz="3600" b="1" dirty="0">
                <a:solidFill>
                  <a:srgbClr val="C82E32"/>
                </a:solidFill>
              </a:rPr>
              <a:t> </a:t>
            </a:r>
            <a:r>
              <a:rPr lang="en-US" altLang="en-US" sz="3600" b="1" dirty="0" smtClean="0">
                <a:solidFill>
                  <a:srgbClr val="C82E32"/>
                </a:solidFill>
              </a:rPr>
              <a:t>which is told to you in the problem</a:t>
            </a:r>
            <a:endParaRPr lang="en-US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6606273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3419" y="424180"/>
            <a:ext cx="9784080" cy="11125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000" dirty="0" smtClean="0">
                <a:solidFill>
                  <a:srgbClr val="FF0000"/>
                </a:solidFill>
              </a:rPr>
              <a:t>LET’S TALK ABOUT </a:t>
            </a:r>
            <a:r>
              <a:rPr lang="en-US" sz="5000" dirty="0" err="1" smtClean="0">
                <a:solidFill>
                  <a:srgbClr val="FF0000"/>
                </a:solidFill>
              </a:rPr>
              <a:t>i</a:t>
            </a:r>
            <a:endParaRPr lang="en-US" sz="5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3600" y="1943100"/>
            <a:ext cx="101854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FF00"/>
                </a:solidFill>
              </a:rPr>
              <a:t>REVIEW: Ionic compounds contain metals.  Molecular compounds contain nonmetals only</a:t>
            </a:r>
          </a:p>
          <a:p>
            <a:endParaRPr lang="en-US" sz="3000" dirty="0"/>
          </a:p>
          <a:p>
            <a:r>
              <a:rPr lang="en-US" sz="3000" dirty="0" smtClean="0"/>
              <a:t>If the solute is molecular, than </a:t>
            </a:r>
            <a:r>
              <a:rPr lang="en-US" sz="3000" dirty="0" err="1" smtClean="0"/>
              <a:t>i</a:t>
            </a:r>
            <a:r>
              <a:rPr lang="en-US" sz="3000" dirty="0" smtClean="0"/>
              <a:t> will equal one (1)</a:t>
            </a:r>
          </a:p>
          <a:p>
            <a:endParaRPr lang="en-US" sz="3000" dirty="0"/>
          </a:p>
          <a:p>
            <a:r>
              <a:rPr lang="en-US" sz="3000" dirty="0" smtClean="0"/>
              <a:t>If the solute is ionic you have to count how many ions are inside the formula</a:t>
            </a:r>
          </a:p>
          <a:p>
            <a:r>
              <a:rPr lang="en-US" sz="3000" dirty="0"/>
              <a:t>	</a:t>
            </a:r>
            <a:r>
              <a:rPr lang="en-US" sz="3000" dirty="0" smtClean="0"/>
              <a:t>Ex: </a:t>
            </a:r>
            <a:r>
              <a:rPr lang="en-US" sz="3000" dirty="0" err="1" smtClean="0"/>
              <a:t>NaCl</a:t>
            </a:r>
            <a:r>
              <a:rPr lang="en-US" sz="3000" dirty="0" smtClean="0"/>
              <a:t> has 2 ( 1 Na and 1 Cl).  For this, </a:t>
            </a:r>
            <a:r>
              <a:rPr lang="en-US" sz="3000" dirty="0" err="1" smtClean="0"/>
              <a:t>i</a:t>
            </a:r>
            <a:r>
              <a:rPr lang="en-US" sz="3000" dirty="0" smtClean="0"/>
              <a:t> will equal 2.</a:t>
            </a:r>
          </a:p>
          <a:p>
            <a:r>
              <a:rPr lang="en-US" sz="3000" dirty="0"/>
              <a:t>	</a:t>
            </a:r>
            <a:r>
              <a:rPr lang="en-US" sz="3000" dirty="0" smtClean="0"/>
              <a:t>Ex: Na2S has 3 (2 Na and 1 S).  For this, </a:t>
            </a:r>
            <a:r>
              <a:rPr lang="en-US" sz="3000" dirty="0" err="1" smtClean="0"/>
              <a:t>i</a:t>
            </a:r>
            <a:r>
              <a:rPr lang="en-US" sz="3000" dirty="0" smtClean="0"/>
              <a:t> will equal 3.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210553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Freezing point depression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600" y="2011680"/>
            <a:ext cx="11836400" cy="4206240"/>
          </a:xfrm>
        </p:spPr>
        <p:txBody>
          <a:bodyPr>
            <a:no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</a:rPr>
              <a:t>REVIEW: Freezing point is the temperature at which a liquid changes to a solid</a:t>
            </a:r>
          </a:p>
          <a:p>
            <a:pPr marL="0" indent="0">
              <a:buNone/>
            </a:pPr>
            <a:endParaRPr lang="en-US" sz="3000" dirty="0" smtClean="0"/>
          </a:p>
          <a:p>
            <a:r>
              <a:rPr lang="en-US" sz="3000" dirty="0" smtClean="0"/>
              <a:t>Adding a solute to a solvent will result in the freezing point DECREASING</a:t>
            </a:r>
          </a:p>
          <a:p>
            <a:r>
              <a:rPr lang="en-US" sz="3000" dirty="0" smtClean="0"/>
              <a:t>Thus, the FP of a solution is ALWAYS LOWER than that of the pure solvent</a:t>
            </a:r>
          </a:p>
          <a:p>
            <a:r>
              <a:rPr lang="en-US" sz="3000" dirty="0" smtClean="0"/>
              <a:t>Ex: Water freezes at 0°C.  By adding salt to water, the FP will now be less than 0°C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968510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 formula</a:t>
            </a:r>
            <a:endParaRPr lang="en-US" altLang="en-US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27983" y="1801813"/>
            <a:ext cx="11336034" cy="4724400"/>
          </a:xfrm>
        </p:spPr>
        <p:txBody>
          <a:bodyPr>
            <a:normAutofit fontScale="92500"/>
          </a:bodyPr>
          <a:lstStyle/>
          <a:p>
            <a:pPr>
              <a:buFontTx/>
              <a:buNone/>
            </a:pPr>
            <a:r>
              <a:rPr lang="en-US" altLang="en-US" dirty="0"/>
              <a:t>	</a:t>
            </a:r>
            <a:r>
              <a:rPr lang="en-US" altLang="en-US" sz="5600" b="1" dirty="0" smtClean="0">
                <a:solidFill>
                  <a:srgbClr val="FFFF0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</a:t>
            </a:r>
            <a:r>
              <a:rPr lang="en-US" altLang="en-US" sz="5600" b="1" i="1" dirty="0" err="1" smtClean="0">
                <a:solidFill>
                  <a:srgbClr val="FFFF00"/>
                </a:solidFill>
              </a:rPr>
              <a:t>T</a:t>
            </a:r>
            <a:r>
              <a:rPr lang="en-US" altLang="en-US" sz="5600" b="1" i="1" baseline="-25000" dirty="0" err="1">
                <a:solidFill>
                  <a:srgbClr val="FFFF00"/>
                </a:solidFill>
              </a:rPr>
              <a:t>f</a:t>
            </a:r>
            <a:r>
              <a:rPr lang="en-US" altLang="en-US" sz="5600" b="1" dirty="0" smtClean="0">
                <a:solidFill>
                  <a:srgbClr val="FFFF00"/>
                </a:solidFill>
              </a:rPr>
              <a:t> </a:t>
            </a:r>
            <a:r>
              <a:rPr lang="en-US" altLang="en-US" sz="5600" b="1" dirty="0">
                <a:solidFill>
                  <a:srgbClr val="FFFF00"/>
                </a:solidFill>
              </a:rPr>
              <a:t>= </a:t>
            </a:r>
            <a:r>
              <a:rPr lang="en-US" altLang="en-US" sz="5600" b="1" dirty="0" err="1" smtClean="0">
                <a:solidFill>
                  <a:srgbClr val="FFFF00"/>
                </a:solidFill>
              </a:rPr>
              <a:t>i</a:t>
            </a:r>
            <a:r>
              <a:rPr lang="en-US" altLang="en-US" sz="5600" b="1" dirty="0" smtClean="0">
                <a:solidFill>
                  <a:srgbClr val="FFFF00"/>
                </a:solidFill>
                <a:sym typeface="Wingdings" panose="05000000000000000000" pitchFamily="2" charset="2"/>
              </a:rPr>
              <a:t> </a:t>
            </a:r>
            <a:r>
              <a:rPr lang="en-US" altLang="en-US" sz="5600" b="1" i="1" dirty="0" err="1" smtClean="0">
                <a:solidFill>
                  <a:srgbClr val="FFFF00"/>
                </a:solidFill>
              </a:rPr>
              <a:t>K</a:t>
            </a:r>
            <a:r>
              <a:rPr lang="en-US" altLang="en-US" sz="5600" b="1" i="1" baseline="-25000" dirty="0" err="1">
                <a:solidFill>
                  <a:srgbClr val="FFFF00"/>
                </a:solidFill>
              </a:rPr>
              <a:t>f</a:t>
            </a:r>
            <a:r>
              <a:rPr lang="en-US" altLang="en-US" sz="5600" b="1" dirty="0" smtClean="0">
                <a:solidFill>
                  <a:srgbClr val="FFFF00"/>
                </a:solidFill>
                <a:sym typeface="Wingdings" panose="05000000000000000000" pitchFamily="2" charset="2"/>
              </a:rPr>
              <a:t> </a:t>
            </a:r>
            <a:r>
              <a:rPr lang="en-US" altLang="en-US" sz="5600" b="1" dirty="0">
                <a:solidFill>
                  <a:srgbClr val="FFFF00"/>
                </a:solidFill>
                <a:sym typeface="Wingdings" panose="05000000000000000000" pitchFamily="2" charset="2"/>
              </a:rPr>
              <a:t> </a:t>
            </a:r>
            <a:r>
              <a:rPr lang="en-US" altLang="en-US" sz="5600" b="1" i="1" dirty="0">
                <a:solidFill>
                  <a:srgbClr val="FFFF00"/>
                </a:solidFill>
                <a:sym typeface="Wingdings" panose="05000000000000000000" pitchFamily="2" charset="2"/>
              </a:rPr>
              <a:t>m</a:t>
            </a:r>
          </a:p>
          <a:p>
            <a:pPr algn="ctr">
              <a:buFontTx/>
              <a:buNone/>
            </a:pPr>
            <a:endParaRPr lang="en-US" altLang="en-US" sz="5600" b="1" dirty="0">
              <a:solidFill>
                <a:srgbClr val="FFFF00"/>
              </a:solidFill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US" altLang="en-US" sz="3600" i="1" dirty="0" err="1" smtClean="0"/>
              <a:t>i</a:t>
            </a:r>
            <a:r>
              <a:rPr lang="en-US" altLang="en-US" sz="3600" i="1" dirty="0" smtClean="0"/>
              <a:t> </a:t>
            </a:r>
            <a:r>
              <a:rPr lang="en-US" altLang="en-US" sz="3600" i="1" dirty="0" smtClean="0"/>
              <a:t>  </a:t>
            </a:r>
            <a:r>
              <a:rPr lang="en-US" altLang="en-US" sz="3600" i="1" dirty="0" smtClean="0">
                <a:sym typeface="Wingdings" panose="05000000000000000000" pitchFamily="2" charset="2"/>
              </a:rPr>
              <a:t> </a:t>
            </a:r>
            <a:r>
              <a:rPr lang="en-US" altLang="en-US" sz="3600" i="1" dirty="0" smtClean="0">
                <a:sym typeface="Wingdings" panose="05000000000000000000" pitchFamily="2" charset="2"/>
              </a:rPr>
              <a:t>number of solute particles in formula</a:t>
            </a:r>
            <a:endParaRPr lang="en-US" altLang="en-US" sz="3600" i="1" dirty="0" smtClean="0"/>
          </a:p>
          <a:p>
            <a:pPr>
              <a:buFontTx/>
              <a:buNone/>
            </a:pPr>
            <a:r>
              <a:rPr lang="en-US" altLang="en-US" sz="3600" i="1" dirty="0" err="1" smtClean="0"/>
              <a:t>K</a:t>
            </a:r>
            <a:r>
              <a:rPr lang="en-US" altLang="en-US" sz="3600" i="1" baseline="-25000" dirty="0" err="1"/>
              <a:t>f</a:t>
            </a:r>
            <a:r>
              <a:rPr lang="en-US" altLang="en-US" sz="3600" dirty="0" smtClean="0"/>
              <a:t> </a:t>
            </a:r>
            <a:r>
              <a:rPr lang="en-US" altLang="en-US" sz="3600" dirty="0" smtClean="0">
                <a:sym typeface="Wingdings" panose="05000000000000000000" pitchFamily="2" charset="2"/>
              </a:rPr>
              <a:t> </a:t>
            </a:r>
            <a:r>
              <a:rPr lang="en-US" altLang="en-US" sz="3600" dirty="0" smtClean="0"/>
              <a:t>a constant that will be given to you</a:t>
            </a:r>
            <a:endParaRPr lang="en-US" altLang="en-US" sz="3600" dirty="0"/>
          </a:p>
          <a:p>
            <a:pPr>
              <a:buFontTx/>
              <a:buNone/>
            </a:pPr>
            <a:r>
              <a:rPr lang="en-US" altLang="en-US" sz="3600" dirty="0" smtClean="0"/>
              <a:t>m </a:t>
            </a:r>
            <a:r>
              <a:rPr lang="en-US" altLang="en-US" sz="3600" dirty="0" smtClean="0">
                <a:sym typeface="Wingdings" panose="05000000000000000000" pitchFamily="2" charset="2"/>
              </a:rPr>
              <a:t></a:t>
            </a:r>
            <a:r>
              <a:rPr lang="en-US" altLang="en-US" sz="3600" dirty="0" smtClean="0"/>
              <a:t>molality </a:t>
            </a:r>
            <a:r>
              <a:rPr lang="en-US" altLang="en-US" sz="3600" dirty="0" smtClean="0"/>
              <a:t>(</a:t>
            </a:r>
            <a:r>
              <a:rPr lang="en-US" altLang="en-US" sz="3600" dirty="0" err="1" smtClean="0"/>
              <a:t>mol</a:t>
            </a:r>
            <a:r>
              <a:rPr lang="en-US" altLang="en-US" sz="3600" dirty="0" smtClean="0"/>
              <a:t>/kg)</a:t>
            </a:r>
          </a:p>
          <a:p>
            <a:pPr>
              <a:buNone/>
            </a:pPr>
            <a:r>
              <a:rPr lang="en-US" altLang="en-US" sz="3600" b="1" dirty="0" smtClean="0">
                <a:solidFill>
                  <a:srgbClr val="C82E32"/>
                </a:solidFill>
                <a:latin typeface="+mj-lt"/>
                <a:sym typeface="Symbol" panose="05050102010706020507" pitchFamily="18" charset="2"/>
              </a:rPr>
              <a:t>Solve for </a:t>
            </a:r>
            <a:r>
              <a:rPr lang="en-US" altLang="en-US" sz="3600" b="1" dirty="0" smtClean="0">
                <a:solidFill>
                  <a:srgbClr val="C82E3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</a:t>
            </a:r>
            <a:r>
              <a:rPr lang="en-US" altLang="en-US" sz="3600" b="1" i="1" dirty="0" err="1" smtClean="0">
                <a:solidFill>
                  <a:srgbClr val="C82E32"/>
                </a:solidFill>
              </a:rPr>
              <a:t>T</a:t>
            </a:r>
            <a:r>
              <a:rPr lang="en-US" altLang="en-US" sz="3600" b="1" i="1" baseline="-25000" dirty="0" err="1" smtClean="0">
                <a:solidFill>
                  <a:srgbClr val="C82E32"/>
                </a:solidFill>
              </a:rPr>
              <a:t>f</a:t>
            </a:r>
            <a:r>
              <a:rPr lang="en-US" altLang="en-US" sz="3600" b="1" dirty="0" smtClean="0">
                <a:solidFill>
                  <a:srgbClr val="C82E32"/>
                </a:solidFill>
              </a:rPr>
              <a:t> and then subtract it</a:t>
            </a:r>
            <a:r>
              <a:rPr lang="en-US" altLang="en-US" sz="3600" b="1" i="1" dirty="0" smtClean="0">
                <a:solidFill>
                  <a:srgbClr val="C82E32"/>
                </a:solidFill>
              </a:rPr>
              <a:t> from</a:t>
            </a:r>
            <a:r>
              <a:rPr lang="en-US" altLang="en-US" sz="3600" b="1" dirty="0" smtClean="0">
                <a:solidFill>
                  <a:srgbClr val="C82E32"/>
                </a:solidFill>
              </a:rPr>
              <a:t> </a:t>
            </a:r>
            <a:r>
              <a:rPr lang="en-US" altLang="en-US" sz="3600" b="1" dirty="0">
                <a:solidFill>
                  <a:srgbClr val="C82E32"/>
                </a:solidFill>
              </a:rPr>
              <a:t>the </a:t>
            </a:r>
            <a:r>
              <a:rPr lang="en-US" altLang="en-US" sz="3600" b="1" dirty="0" smtClean="0">
                <a:solidFill>
                  <a:srgbClr val="C82E32"/>
                </a:solidFill>
              </a:rPr>
              <a:t>normal freezing </a:t>
            </a:r>
            <a:r>
              <a:rPr lang="en-US" altLang="en-US" sz="3600" b="1" dirty="0">
                <a:solidFill>
                  <a:srgbClr val="C82E32"/>
                </a:solidFill>
              </a:rPr>
              <a:t>point of the </a:t>
            </a:r>
            <a:r>
              <a:rPr lang="en-US" altLang="en-US" sz="3600" b="1" dirty="0" smtClean="0">
                <a:solidFill>
                  <a:srgbClr val="C82E32"/>
                </a:solidFill>
              </a:rPr>
              <a:t>solvent</a:t>
            </a:r>
            <a:r>
              <a:rPr lang="en-US" altLang="en-US" sz="3600" b="1" dirty="0">
                <a:solidFill>
                  <a:srgbClr val="C82E32"/>
                </a:solidFill>
              </a:rPr>
              <a:t> </a:t>
            </a:r>
            <a:r>
              <a:rPr lang="en-US" altLang="en-US" sz="3600" b="1" dirty="0" smtClean="0">
                <a:solidFill>
                  <a:srgbClr val="C82E32"/>
                </a:solidFill>
              </a:rPr>
              <a:t>which is told to you in the problem</a:t>
            </a:r>
            <a:endParaRPr lang="en-US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7065226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9100" y="2006600"/>
            <a:ext cx="5080000" cy="41148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Water usually boils at 100</a:t>
            </a:r>
            <a:r>
              <a:rPr lang="en-US" sz="3000" dirty="0"/>
              <a:t> ° </a:t>
            </a:r>
            <a:r>
              <a:rPr lang="en-US" sz="3000" dirty="0" smtClean="0"/>
              <a:t>C.  What is the new boiling point when 31.65 </a:t>
            </a:r>
            <a:r>
              <a:rPr lang="en-US" sz="3000" dirty="0"/>
              <a:t>g of </a:t>
            </a:r>
            <a:r>
              <a:rPr lang="en-US" sz="3000" dirty="0" err="1" smtClean="0"/>
              <a:t>NaCl</a:t>
            </a:r>
            <a:r>
              <a:rPr lang="en-US" sz="3000" dirty="0" smtClean="0"/>
              <a:t> is </a:t>
            </a:r>
            <a:r>
              <a:rPr lang="en-US" sz="3000" dirty="0"/>
              <a:t>added to 220.0 g</a:t>
            </a:r>
            <a:r>
              <a:rPr lang="en-US" sz="3000" dirty="0" smtClean="0"/>
              <a:t> </a:t>
            </a:r>
            <a:r>
              <a:rPr lang="en-US" sz="3000" dirty="0"/>
              <a:t>of </a:t>
            </a:r>
            <a:r>
              <a:rPr lang="en-US" sz="3000" dirty="0" smtClean="0"/>
              <a:t>water?  K</a:t>
            </a:r>
            <a:r>
              <a:rPr lang="en-US" sz="3000" baseline="-25000" dirty="0" smtClean="0"/>
              <a:t>b</a:t>
            </a:r>
            <a:r>
              <a:rPr lang="en-US" sz="3000" dirty="0" smtClean="0"/>
              <a:t> </a:t>
            </a:r>
            <a:r>
              <a:rPr lang="en-US" sz="3000" dirty="0"/>
              <a:t>water = 0.51 °C kg/</a:t>
            </a:r>
            <a:r>
              <a:rPr lang="en-US" sz="3000" dirty="0" err="1"/>
              <a:t>mol</a:t>
            </a:r>
            <a:endParaRPr lang="en-US" sz="3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Water usually freezes at 0 </a:t>
            </a:r>
            <a:r>
              <a:rPr lang="en-US" sz="3000" dirty="0"/>
              <a:t>° </a:t>
            </a:r>
            <a:r>
              <a:rPr lang="en-US" sz="3000" dirty="0" smtClean="0"/>
              <a:t>C. What is the new freezing point when 400. g of ethylene </a:t>
            </a:r>
            <a:r>
              <a:rPr lang="en-US" sz="3000" dirty="0"/>
              <a:t>glycol (C</a:t>
            </a:r>
            <a:r>
              <a:rPr lang="en-US" sz="3000" baseline="-25000" dirty="0"/>
              <a:t>2</a:t>
            </a:r>
            <a:r>
              <a:rPr lang="en-US" sz="3000" dirty="0"/>
              <a:t>H</a:t>
            </a:r>
            <a:r>
              <a:rPr lang="en-US" sz="3000" baseline="-25000" dirty="0"/>
              <a:t>6</a:t>
            </a:r>
            <a:r>
              <a:rPr lang="en-US" sz="3000" dirty="0"/>
              <a:t>O</a:t>
            </a:r>
            <a:r>
              <a:rPr lang="en-US" sz="3000" baseline="-25000" dirty="0"/>
              <a:t>2</a:t>
            </a:r>
            <a:r>
              <a:rPr lang="en-US" sz="3000" dirty="0" smtClean="0"/>
              <a:t>) is added to 500. g of water?  </a:t>
            </a:r>
            <a:r>
              <a:rPr lang="en-US" sz="3000" dirty="0" err="1" smtClean="0"/>
              <a:t>K</a:t>
            </a:r>
            <a:r>
              <a:rPr lang="en-US" sz="3000" baseline="-25000" dirty="0" err="1" smtClean="0"/>
              <a:t>f</a:t>
            </a:r>
            <a:r>
              <a:rPr lang="en-US" sz="3000" dirty="0" smtClean="0"/>
              <a:t> water</a:t>
            </a:r>
            <a:r>
              <a:rPr lang="en-US" sz="3000" dirty="0"/>
              <a:t> </a:t>
            </a:r>
            <a:r>
              <a:rPr lang="en-US" sz="3000" dirty="0" smtClean="0"/>
              <a:t>= −</a:t>
            </a:r>
            <a:r>
              <a:rPr lang="en-US" sz="3000" dirty="0"/>
              <a:t>1.86 ∘ C/</a:t>
            </a:r>
            <a:r>
              <a:rPr lang="en-US" sz="3000" i="1" dirty="0"/>
              <a:t>m</a:t>
            </a:r>
            <a:r>
              <a:rPr lang="en-US" sz="3000" dirty="0"/>
              <a:t>  </a:t>
            </a:r>
          </a:p>
        </p:txBody>
      </p:sp>
    </p:spTree>
    <p:extLst>
      <p:ext uri="{BB962C8B-B14F-4D97-AF65-F5344CB8AC3E}">
        <p14:creationId xmlns:p14="http://schemas.microsoft.com/office/powerpoint/2010/main" val="163548732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36</TotalTime>
  <Words>288</Words>
  <Application>Microsoft Office PowerPoint</Application>
  <PresentationFormat>Widescreen</PresentationFormat>
  <Paragraphs>45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Corbel</vt:lpstr>
      <vt:lpstr>Symbol</vt:lpstr>
      <vt:lpstr>Wingdings</vt:lpstr>
      <vt:lpstr>Banded</vt:lpstr>
      <vt:lpstr>Colligative Properties:  Boiling and Freezing Points</vt:lpstr>
      <vt:lpstr>Colligative Properties</vt:lpstr>
      <vt:lpstr>PowerPoint Presentation</vt:lpstr>
      <vt:lpstr>Boiling point elevation</vt:lpstr>
      <vt:lpstr>The formula</vt:lpstr>
      <vt:lpstr>PowerPoint Presentation</vt:lpstr>
      <vt:lpstr>Freezing point depression</vt:lpstr>
      <vt:lpstr>The formula</vt:lpstr>
      <vt:lpstr>Example Problems</vt:lpstr>
    </vt:vector>
  </TitlesOfParts>
  <Company>HASD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Colligative Properties:  Boiling and Freezing Points</dc:title>
  <dc:creator>User</dc:creator>
  <cp:lastModifiedBy>User</cp:lastModifiedBy>
  <cp:revision>6</cp:revision>
  <dcterms:created xsi:type="dcterms:W3CDTF">2019-05-09T12:26:09Z</dcterms:created>
  <dcterms:modified xsi:type="dcterms:W3CDTF">2019-05-09T13:02:56Z</dcterms:modified>
</cp:coreProperties>
</file>